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6A9A3-E157-41F3-94DD-1371338644B7}" v="14" dt="2024-04-25T18:39:04.187"/>
    <p1510:client id="{BB00B3DC-417B-1A41-F39D-B33C3944B3D7}" v="450" dt="2024-04-25T18:47:11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ECFE-79B7-4A4E-A1EF-DCE3A5DCF2CE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5928B-14E3-4458-A68F-7054A3CB64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0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2F489-882A-38F6-1F2C-3F0146A5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D2025-819D-A7B7-A9D5-920E02631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D91ED-3ADC-4042-5733-FED156D2C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PAHs are formed from incomplete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E163A-269B-F0C9-1F3E-07AEC2E20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39731B-1138-48C5-8583-D50D57554E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9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</a:t>
            </a:r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protein assay for determination of protein concentration.</a:t>
            </a:r>
          </a:p>
          <a:p>
            <a:pPr algn="l"/>
            <a:r>
              <a:rPr lang="en-US"/>
              <a:t>Allows us test what differences are coming from exposure factor we’re trying to test. </a:t>
            </a:r>
            <a:endParaRPr lang="en-US" b="0" i="0" u="none" strike="noStrike">
              <a:solidFill>
                <a:srgbClr val="000000"/>
              </a:solidFill>
              <a:effectLst/>
              <a:highlight>
                <a:srgbClr val="FFFFFF"/>
              </a:highlight>
              <a:latin typeface="Basis Grotesque Pr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A5928B-14E3-4458-A68F-7054A3CB64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3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6852-07E5-2F44-7CCE-8E1FF47A0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1299B-9DAD-29E8-00C0-B54436D0A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3B80-E8FC-CA15-49C1-47EB338C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C5EE-1625-B304-4FF1-EAB69DCA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B512-BFAD-77FF-6370-3FC69471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D67D-F4F2-C995-4349-EAC00B83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38E44-0CB2-B062-871A-FD3989FE7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C5363-5C1A-B530-41B5-B5A55860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B5BFF-DC75-0719-37BA-428BB843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5F508-73CA-F6B0-A4A4-74586B82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5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BF913-3168-4285-AD8C-5FBED53E7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BC130-F4B4-C4FE-B6FC-C0BAD1C75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EAD9D-3FBB-FA16-FEF8-BB9B36C1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5A47E-99F6-D3A3-D03F-25155642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26DD9-2DE1-F418-CFE3-60BE37FE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1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6CAB3-E921-B490-099C-1DF6ABEB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1C0D-14C7-4FF7-A127-1EC272B0647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8EF12-DB85-24A7-BF3D-D4D29496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80B31-B4F3-F81B-09B8-844719B3F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6FD6F-FCC4-4BF0-8B7B-D58F8B718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9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F376-7FDC-1F54-A4BB-E88924720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D59CE-F8CF-20E4-6B5B-B0E1D1C28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59D49-1C61-7F86-227B-EB522421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39CB-362B-065E-05AD-A9AB6E42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C18A0-373D-60BE-074A-77249AA5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6F5A7-6ABD-D0DC-6840-5DCB138C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11CE0-8CC1-E27F-8040-B9732A379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0C16E-09E4-0B9F-5E20-D239FE38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94FBF-1114-FBFF-EF94-46199CFE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06DA9-5A44-8700-4CB7-5A0FD37F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9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0375-D9E6-AD5D-B7D4-969B15EC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6703-CEA6-761E-2150-5E9BAC892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2CE3F-E55A-DF3C-AA26-34F31918D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02087-4A38-F41B-A6B1-2DDB6862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B59D5-A603-ED60-523E-48AC49D7C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E9821-D434-2BED-7851-D2C80113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1407-3F4A-85C2-E869-25B1B482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D5DF2-C1A1-88B1-7C28-44D7EB82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3665D-7E31-BA46-F927-0B2F579B2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C3AA3-BB75-0046-D5BF-9CDC183D1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81651F-4F32-8D3D-0960-4E06715BB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E0736-E342-E1E2-FF1B-92AB9E01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EE46D6-2BCD-3067-2BEB-60EBA0AE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3FF1B-4977-EA4F-33FE-69373586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38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F96B-1BC5-EB78-423E-781A01BD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61608-A851-CB33-C4D4-B3868190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74440-FC8D-C543-C37C-0EA075AE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E350E-37A0-FA98-71F2-E36707F9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6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C8ECC-2A4C-F88B-C0F1-D0DBC5BC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C55CC-4F0C-077F-356C-ADB3CD08A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14550-67F1-B559-C8A6-2D790AA9F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8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753E-F169-9EA4-DC3F-505E8C9E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51094-F5B5-59F3-EF17-BAEC537F4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3001C-3021-B082-7534-8C6FC8D8C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A369F-58E6-6B56-275D-276C17B7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A9520-4A16-E14D-30DA-C23F9FE3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A8BCB-06B9-5F5F-2402-87FCA866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4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2DC0-1D7B-564B-3A37-7EB2624B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21D3C-7149-502A-8BDC-CF4771B02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D8EC3-E6CD-366E-92B0-081DC8A69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E9405-D115-0BA1-7349-6D71F611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11A76-B0FD-5247-174B-E90251F99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89B80-0BC3-88DA-F908-27301F90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019EB-4551-FC93-A136-E458ACE7B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24791-4C6A-545F-E48E-9D592A8E2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5913F-98AA-DEF2-114D-56130C7B7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FCE05-5150-4717-A2CB-28DD751488F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359DE-25B9-EEFD-8A3D-6459FA41F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6F6A-0A59-49FE-CDDE-89665902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70A80C-AB51-4AB9-8E48-D972E464C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1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2FF89-C293-017D-D820-43B1282F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C614-E035-4EF7-053D-02998D716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083F-D71C-9906-D04C-8F28809AE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D1C0D-14C7-4FF7-A127-1EC272B0647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B1E0D-75E8-4683-679D-7760D356B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41F29-FF0E-264B-25BF-A952DCF0A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FD6F-FCC4-4BF0-8B7B-D58F8B718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B23DB1-098F-324A-020B-413E5F756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 fontScale="90000"/>
          </a:bodyPr>
          <a:lstStyle/>
          <a:p>
            <a:r>
              <a:rPr lang="en-US" sz="3400">
                <a:solidFill>
                  <a:schemeClr val="bg1"/>
                </a:solidFill>
              </a:rPr>
              <a:t>Case Study </a:t>
            </a:r>
            <a:br>
              <a:rPr lang="en-US" sz="3400">
                <a:solidFill>
                  <a:schemeClr val="bg1"/>
                </a:solidFill>
              </a:rPr>
            </a:br>
            <a:br>
              <a:rPr lang="en-US" sz="3400">
                <a:solidFill>
                  <a:schemeClr val="bg1"/>
                </a:solidFill>
              </a:rPr>
            </a:br>
            <a:br>
              <a:rPr lang="en-US" sz="3400">
                <a:solidFill>
                  <a:schemeClr val="bg1"/>
                </a:solidFill>
              </a:rPr>
            </a:br>
            <a:r>
              <a:rPr lang="en-US" sz="3400">
                <a:solidFill>
                  <a:schemeClr val="bg1"/>
                </a:solidFill>
              </a:rPr>
              <a:t>Optimizing a code that helps quantify unknown protein concentration of gut content extracted from Polycyclic aromatic hydrocarbon (PAH) dosed mice versus control mice.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A5370-F7B6-EC71-345F-93243F327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1850" y="5927597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Anusha and </a:t>
            </a:r>
            <a:r>
              <a:rPr lang="en-US" err="1">
                <a:solidFill>
                  <a:schemeClr val="bg1"/>
                </a:solidFill>
              </a:rPr>
              <a:t>Tosin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01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number of red and blue dots&#10;&#10;Description automatically generated">
            <a:extLst>
              <a:ext uri="{FF2B5EF4-FFF2-40B4-BE49-F238E27FC236}">
                <a16:creationId xmlns:a16="http://schemas.microsoft.com/office/drawing/2014/main" id="{C5A9BD84-B871-3519-CA41-9E486305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097" y="1069041"/>
            <a:ext cx="5838716" cy="47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BDDDB-4E1B-59D5-2E6E-056BB311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156" y="844924"/>
            <a:ext cx="6443834" cy="51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 and red dots&#10;&#10;Description automatically generated">
            <a:extLst>
              <a:ext uri="{FF2B5EF4-FFF2-40B4-BE49-F238E27FC236}">
                <a16:creationId xmlns:a16="http://schemas.microsoft.com/office/drawing/2014/main" id="{7440C57E-EFD5-1E1D-7CE1-C4F8BC0A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73" y="867335"/>
            <a:ext cx="6387805" cy="51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3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 and red dots&#10;&#10;Description automatically generated">
            <a:extLst>
              <a:ext uri="{FF2B5EF4-FFF2-40B4-BE49-F238E27FC236}">
                <a16:creationId xmlns:a16="http://schemas.microsoft.com/office/drawing/2014/main" id="{1E5B3E2C-E61B-47D1-DA6D-30D688A0C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73" y="788894"/>
            <a:ext cx="6578305" cy="52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line with red and blue dots&#10;&#10;Description automatically generated">
            <a:extLst>
              <a:ext uri="{FF2B5EF4-FFF2-40B4-BE49-F238E27FC236}">
                <a16:creationId xmlns:a16="http://schemas.microsoft.com/office/drawing/2014/main" id="{C65978A7-89F5-9F74-802F-F2A667DF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73" y="822512"/>
            <a:ext cx="6488658" cy="52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5C836-5809-0906-705F-9D038D19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20" y="912159"/>
            <a:ext cx="6690364" cy="53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8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5D6EE5D-9D0E-2A53-F7E3-C71AB609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655" y="800100"/>
            <a:ext cx="6544688" cy="52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0E62E557-AEB0-D00B-4CFD-B354A145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73" y="833718"/>
            <a:ext cx="6466247" cy="51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2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dotted line&#10;&#10;Description automatically generated">
            <a:extLst>
              <a:ext uri="{FF2B5EF4-FFF2-40B4-BE49-F238E27FC236}">
                <a16:creationId xmlns:a16="http://schemas.microsoft.com/office/drawing/2014/main" id="{2358540D-52E3-3343-9F64-C18FDE38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14" y="1013012"/>
            <a:ext cx="6723982" cy="54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dots and lines&#10;&#10;Description automatically generated">
            <a:extLst>
              <a:ext uri="{FF2B5EF4-FFF2-40B4-BE49-F238E27FC236}">
                <a16:creationId xmlns:a16="http://schemas.microsoft.com/office/drawing/2014/main" id="{3BB229A0-CCB0-6ADD-A01D-A8434162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09" y="575982"/>
            <a:ext cx="7104982" cy="570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F21DE-8C4E-E914-940C-F7C8BF13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22780E-277C-8684-089E-736B56D565F7}"/>
              </a:ext>
            </a:extLst>
          </p:cNvPr>
          <p:cNvSpPr txBox="1">
            <a:spLocks/>
          </p:cNvSpPr>
          <p:nvPr/>
        </p:nvSpPr>
        <p:spPr>
          <a:xfrm>
            <a:off x="0" y="46017"/>
            <a:ext cx="9601200" cy="1309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PAH EXPOSURE</a:t>
            </a:r>
          </a:p>
        </p:txBody>
      </p:sp>
      <p:pic>
        <p:nvPicPr>
          <p:cNvPr id="4" name="Picture 3" descr="A diagram of a water cycle&#10;&#10;Description automatically generated">
            <a:extLst>
              <a:ext uri="{FF2B5EF4-FFF2-40B4-BE49-F238E27FC236}">
                <a16:creationId xmlns:a16="http://schemas.microsoft.com/office/drawing/2014/main" id="{2585AF81-490B-AB2C-AD9D-7B74C952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3486"/>
            <a:ext cx="6792065" cy="504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6587C-3E3E-8C4F-A103-E4AC64C869F0}"/>
              </a:ext>
            </a:extLst>
          </p:cNvPr>
          <p:cNvSpPr txBox="1"/>
          <p:nvPr/>
        </p:nvSpPr>
        <p:spPr>
          <a:xfrm rot="10800000" flipH="1" flipV="1">
            <a:off x="0" y="1010054"/>
            <a:ext cx="1222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Environmental Protection Agency (EPA) has identified 16 unsubstituted PAHs as priority pollutants.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3D1196-BC4D-C6B1-3C21-B469F890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817" y="4803219"/>
            <a:ext cx="1672403" cy="1505163"/>
          </a:xfrm>
          <a:prstGeom prst="rect">
            <a:avLst/>
          </a:prstGeom>
        </p:spPr>
      </p:pic>
      <p:pic>
        <p:nvPicPr>
          <p:cNvPr id="6" name="Picture 5" descr="Several black hexagons with words&#10;&#10;Description automatically generated">
            <a:extLst>
              <a:ext uri="{FF2B5EF4-FFF2-40B4-BE49-F238E27FC236}">
                <a16:creationId xmlns:a16="http://schemas.microsoft.com/office/drawing/2014/main" id="{8CB72135-7289-6E4E-CD09-48ECA32569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7" b="60105"/>
          <a:stretch/>
        </p:blipFill>
        <p:spPr>
          <a:xfrm>
            <a:off x="9068186" y="5283657"/>
            <a:ext cx="1239222" cy="1017925"/>
          </a:xfrm>
          <a:prstGeom prst="rect">
            <a:avLst/>
          </a:prstGeom>
        </p:spPr>
      </p:pic>
      <p:pic>
        <p:nvPicPr>
          <p:cNvPr id="10" name="Picture 9" descr="Several black hexagons with words&#10;&#10;Description automatically generated">
            <a:extLst>
              <a:ext uri="{FF2B5EF4-FFF2-40B4-BE49-F238E27FC236}">
                <a16:creationId xmlns:a16="http://schemas.microsoft.com/office/drawing/2014/main" id="{9E051E0B-431F-3D30-B41A-740CEA18AB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3" t="47675" r="15481"/>
          <a:stretch/>
        </p:blipFill>
        <p:spPr>
          <a:xfrm>
            <a:off x="10401374" y="5153994"/>
            <a:ext cx="1361140" cy="11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89C01-BCA3-2A81-76B6-00067B9E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421" y="744071"/>
            <a:ext cx="6690364" cy="53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9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B3A5AD2A-1397-C0E0-C839-2428D98F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597" y="1192306"/>
            <a:ext cx="6006805" cy="482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8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13DE7E8F-D256-2618-894D-FC7E8735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421" y="542365"/>
            <a:ext cx="7452364" cy="605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5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CC7E9B47-2ABE-0DC9-460E-EFB6A8D0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4" y="1539688"/>
            <a:ext cx="5132747" cy="4114800"/>
          </a:xfrm>
          <a:prstGeom prst="rect">
            <a:avLst/>
          </a:prstGeom>
        </p:spPr>
      </p:pic>
      <p:pic>
        <p:nvPicPr>
          <p:cNvPr id="3" name="Picture 2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7B5665DE-BBBD-61DD-2645-D9A6B637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097" y="1539688"/>
            <a:ext cx="5132747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D5BBB-99F0-A9B8-A36A-076E7F2B9759}"/>
              </a:ext>
            </a:extLst>
          </p:cNvPr>
          <p:cNvSpPr txBox="1"/>
          <p:nvPr/>
        </p:nvSpPr>
        <p:spPr>
          <a:xfrm>
            <a:off x="938492" y="770404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Without </a:t>
            </a:r>
            <a:r>
              <a:rPr lang="en-US" sz="2400" err="1"/>
              <a:t>Chatgpt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BD1860-0392-CFCB-AC6C-8683B0A8F769}"/>
              </a:ext>
            </a:extLst>
          </p:cNvPr>
          <p:cNvSpPr txBox="1"/>
          <p:nvPr/>
        </p:nvSpPr>
        <p:spPr>
          <a:xfrm>
            <a:off x="6328522" y="770404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With </a:t>
            </a:r>
            <a:r>
              <a:rPr lang="en-US" sz="2400" err="1"/>
              <a:t>Chatgpt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42945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penguin&#10;&#10;Description automatically generated">
            <a:extLst>
              <a:ext uri="{FF2B5EF4-FFF2-40B4-BE49-F238E27FC236}">
                <a16:creationId xmlns:a16="http://schemas.microsoft.com/office/drawing/2014/main" id="{5DBE3B7D-97E7-E011-0D40-713AB2C7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248" y="1450041"/>
            <a:ext cx="4798358" cy="4798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264A0F-491F-8350-0529-504531310A83}"/>
              </a:ext>
            </a:extLst>
          </p:cNvPr>
          <p:cNvSpPr txBox="1"/>
          <p:nvPr/>
        </p:nvSpPr>
        <p:spPr>
          <a:xfrm>
            <a:off x="3448610" y="602315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Thank you for listening!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F1B75-2208-A016-4E08-DADFB550DD36}"/>
              </a:ext>
            </a:extLst>
          </p:cNvPr>
          <p:cNvSpPr txBox="1"/>
          <p:nvPr/>
        </p:nvSpPr>
        <p:spPr>
          <a:xfrm>
            <a:off x="6238874" y="3202080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cs typeface="Calibri"/>
              </a:rPr>
              <a:t>Questions!! </a:t>
            </a:r>
          </a:p>
        </p:txBody>
      </p:sp>
    </p:spTree>
    <p:extLst>
      <p:ext uri="{BB962C8B-B14F-4D97-AF65-F5344CB8AC3E}">
        <p14:creationId xmlns:p14="http://schemas.microsoft.com/office/powerpoint/2010/main" val="6101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48622-6237-606E-94E6-733532C7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313" y="717403"/>
            <a:ext cx="5495975" cy="13000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Gut Microbes Are Impacted By And Metabolize Xenobiotics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065E3-3288-ADDB-811C-CB267165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61" y="2697896"/>
            <a:ext cx="4005910" cy="28542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3A230-E5CC-E30D-57E1-B73C9F0EA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8" y="0"/>
            <a:ext cx="5040567" cy="269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08DC8-FEC0-C352-6F23-7378ED7797A1}"/>
              </a:ext>
            </a:extLst>
          </p:cNvPr>
          <p:cNvSpPr txBox="1"/>
          <p:nvPr/>
        </p:nvSpPr>
        <p:spPr>
          <a:xfrm>
            <a:off x="5868786" y="2508105"/>
            <a:ext cx="540881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Several studies hypothesize that PAH exposure results in functional dysbiosis of the gut microbe.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To test this hypothesis, there is a need  to study the key drivers of gut-microbe derived functions (metabolites and </a:t>
            </a:r>
            <a:r>
              <a:rPr lang="en-US" b="1"/>
              <a:t>proteins</a:t>
            </a:r>
            <a:r>
              <a:rPr lang="en-US"/>
              <a:t>).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need highlights the importance of understanding sample processing of gut content.  </a:t>
            </a:r>
          </a:p>
        </p:txBody>
      </p:sp>
    </p:spTree>
    <p:extLst>
      <p:ext uri="{BB962C8B-B14F-4D97-AF65-F5344CB8AC3E}">
        <p14:creationId xmlns:p14="http://schemas.microsoft.com/office/powerpoint/2010/main" val="304195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D7B9-024A-9BE9-785E-B1EEE540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9027"/>
            <a:ext cx="10515600" cy="1325563"/>
          </a:xfrm>
        </p:spPr>
        <p:txBody>
          <a:bodyPr>
            <a:noAutofit/>
          </a:bodyPr>
          <a:lstStyle/>
          <a:p>
            <a:r>
              <a:rPr lang="en-US" sz="3100"/>
              <a:t>Aim of Case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01BE7-1897-4EBE-13EA-269DFF209E53}"/>
              </a:ext>
            </a:extLst>
          </p:cNvPr>
          <p:cNvSpPr txBox="1"/>
          <p:nvPr/>
        </p:nvSpPr>
        <p:spPr>
          <a:xfrm>
            <a:off x="119743" y="1372497"/>
            <a:ext cx="11593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                                                                   </a:t>
            </a:r>
            <a:r>
              <a:rPr lang="en-US" b="1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Experimental design:</a:t>
            </a:r>
          </a:p>
          <a:p>
            <a:endParaRPr lang="en-US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Aliquoted 50mg of small intestine gut content of mice (male and females) exposed to PAHs versus </a:t>
            </a:r>
            <a:r>
              <a:rPr lang="en-US" b="0" i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undosed</a:t>
            </a:r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mice. </a:t>
            </a:r>
          </a:p>
          <a:p>
            <a:endParaRPr lang="en-US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Google Sans"/>
              </a:rPr>
              <a:t>Isolated and extracted total proteins from gut content samples using t</a:t>
            </a:r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he Pierce BCA Protein Assay Kit.</a:t>
            </a:r>
          </a:p>
          <a:p>
            <a:endParaRPr lang="en-US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Obtained absorbance readings from plate reader.</a:t>
            </a:r>
          </a:p>
          <a:p>
            <a:endParaRPr lang="en-US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  <a:p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Used ChatGPT to optimize a code that would help calculate unknown protein concentrations from absorbance readings.  </a:t>
            </a:r>
          </a:p>
          <a:p>
            <a:endParaRPr lang="en-US">
              <a:solidFill>
                <a:srgbClr val="1F1F1F"/>
              </a:solidFill>
              <a:highlight>
                <a:srgbClr val="FFFFFF"/>
              </a:highlight>
              <a:latin typeface="Google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7E907-2C43-1241-0EFB-17486D5702D0}"/>
              </a:ext>
            </a:extLst>
          </p:cNvPr>
          <p:cNvSpPr txBox="1"/>
          <p:nvPr/>
        </p:nvSpPr>
        <p:spPr>
          <a:xfrm>
            <a:off x="0" y="681870"/>
            <a:ext cx="1159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Aim</a:t>
            </a:r>
            <a:r>
              <a:rPr lang="en-US"/>
              <a:t>: Optimize a code that helps quantify unknown protein concentration from raw absorbance data readings.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C1D34-85FB-4EE8-2DB3-EF54DE0553DC}"/>
              </a:ext>
            </a:extLst>
          </p:cNvPr>
          <p:cNvSpPr txBox="1"/>
          <p:nvPr/>
        </p:nvSpPr>
        <p:spPr>
          <a:xfrm>
            <a:off x="0" y="4961510"/>
            <a:ext cx="1219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Relevance</a:t>
            </a:r>
            <a:r>
              <a:rPr lang="en-US"/>
              <a:t>: </a:t>
            </a:r>
          </a:p>
          <a:p>
            <a:r>
              <a:rPr lang="en-US"/>
              <a:t>It is important to have a way of quantifying total protein concentration from samples to allow for the normalization of these proteins for more downstream analysis.</a:t>
            </a:r>
          </a:p>
          <a:p>
            <a:endParaRPr lang="en-US"/>
          </a:p>
          <a:p>
            <a:r>
              <a:rPr lang="en-US"/>
              <a:t>Normalizing allows data to be comparable.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084DA39-D8D5-17A5-FBF7-95787939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47"/>
          <a:stretch/>
        </p:blipFill>
        <p:spPr>
          <a:xfrm>
            <a:off x="800100" y="1866900"/>
            <a:ext cx="10591800" cy="2585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7C47D-8782-91F6-4831-07E6B0C4476D}"/>
              </a:ext>
            </a:extLst>
          </p:cNvPr>
          <p:cNvSpPr txBox="1"/>
          <p:nvPr/>
        </p:nvSpPr>
        <p:spPr>
          <a:xfrm>
            <a:off x="3627904" y="714375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BCA Assay data</a:t>
            </a:r>
          </a:p>
        </p:txBody>
      </p:sp>
    </p:spTree>
    <p:extLst>
      <p:ext uri="{BB962C8B-B14F-4D97-AF65-F5344CB8AC3E}">
        <p14:creationId xmlns:p14="http://schemas.microsoft.com/office/powerpoint/2010/main" val="386902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14C6A5BC-C47E-B387-CF6A-47A995F9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74" y="1136277"/>
            <a:ext cx="6432628" cy="5168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3020BC-2939-1CBD-63EC-9A2E16057451}"/>
              </a:ext>
            </a:extLst>
          </p:cNvPr>
          <p:cNvSpPr txBox="1"/>
          <p:nvPr/>
        </p:nvSpPr>
        <p:spPr>
          <a:xfrm>
            <a:off x="3627904" y="456640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Plot created using R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20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C7CDAB-57CD-C265-B853-7561EB797B79}"/>
              </a:ext>
            </a:extLst>
          </p:cNvPr>
          <p:cNvSpPr txBox="1"/>
          <p:nvPr/>
        </p:nvSpPr>
        <p:spPr>
          <a:xfrm>
            <a:off x="3784786" y="972111"/>
            <a:ext cx="49445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Chatgpt</a:t>
            </a:r>
            <a:r>
              <a:rPr lang="en-US" sz="2400"/>
              <a:t> prompt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B8D2CFC-46E8-6107-B6CD-6610B7E3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40" y="2101942"/>
            <a:ext cx="10082493" cy="245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42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26750A0-23CB-1163-7A99-81797548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323" y="224118"/>
            <a:ext cx="5614148" cy="5289177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6A94C59-8D37-8FDE-49D3-7D67692B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047" y="5518057"/>
            <a:ext cx="6048377" cy="108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27242D7B-4CCB-BE39-2AA9-2C056D1A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62" y="1326776"/>
            <a:ext cx="5760276" cy="46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4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Widescreen</PresentationFormat>
  <Paragraphs>40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Basis Grotesque Pro</vt:lpstr>
      <vt:lpstr>Calibri</vt:lpstr>
      <vt:lpstr>Calibri Light</vt:lpstr>
      <vt:lpstr>Google Sans</vt:lpstr>
      <vt:lpstr>Office Theme</vt:lpstr>
      <vt:lpstr>Office Theme</vt:lpstr>
      <vt:lpstr>Case Study    Optimizing a code that helps quantify unknown protein concentration of gut content extracted from Polycyclic aromatic hydrocarbon (PAH) dosed mice versus control mice.</vt:lpstr>
      <vt:lpstr>PowerPoint Presentation</vt:lpstr>
      <vt:lpstr>Gut Microbes Are Impacted By And Metabolize Xenobiotics</vt:lpstr>
      <vt:lpstr>Aim of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creator>Shittu, Oluwatosin</dc:creator>
  <cp:lastModifiedBy>Anusha Rethi Paul Raj</cp:lastModifiedBy>
  <cp:revision>2</cp:revision>
  <dcterms:created xsi:type="dcterms:W3CDTF">2024-04-23T02:20:35Z</dcterms:created>
  <dcterms:modified xsi:type="dcterms:W3CDTF">2024-04-29T16:40:32Z</dcterms:modified>
</cp:coreProperties>
</file>